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532"/>
    <a:srgbClr val="E5A310"/>
    <a:srgbClr val="C59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CA81D-1781-B0D6-CC78-361EEF58D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9D7C6-4C50-49B7-773C-69B64AB23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0C8D0-E0D9-EC62-45E3-DAE1E9654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358FB-F93D-BA7F-B5CF-5B1E33311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CCCD5-63E5-A851-4B12-84382FE6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360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0D40-0843-589B-4DFE-40C126B7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6B8B29-A211-15F0-B4DA-A9019F7551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D69CC-7437-EE4F-38B2-ADC961DC0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F0391-1185-25AB-7F11-5878CB3C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E7315-9510-D5C3-C493-7D01A2609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0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B9B1C4-CF60-BEC9-6225-0771B5DD80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5CAF6B-C7C7-3D4F-AC75-2AAA8790F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7DFC-1429-6DE7-8374-61C1AA298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44921-01EB-7BCA-261D-80FE7770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8414B-1159-D02E-A195-35EDE777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7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633CA-09F2-C512-9AA6-C1CED9E8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7F61-BA21-F406-FB80-1718C7DC4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AE1CE-0E0E-E7A1-14A6-B22FD1BD2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2569D-6964-9278-7C7E-C291FC7B9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695F03-AC14-939C-6D94-94F7AC99D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46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B48EB-5540-C548-0F30-05B94EB2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FC0201-657C-FA29-18C8-017375AE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7A9F7-9852-A2C3-2366-5754525ED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C70D8-9C1A-7B45-3092-6A92F766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5CAA0-E5DC-9422-DDC4-A3EAF232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3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86166-3238-95E8-BF4F-3D9E6C47C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6480D-0A00-3BAA-04DD-9204FA2774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7DE61-D466-7976-4C8A-8544F1464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DE44B-E767-E752-376F-519035B1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721E85-C465-2071-C003-D924D9BFF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5962E9-1EB9-5111-1751-E12B078D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B751-58D2-6538-09D5-466119777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2B4D8-7999-DD0B-B9DA-174908136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0CDBB-20E1-F462-DAC5-AA38FE2FE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B74AF9-3E8E-0A9F-30FC-09E71DFF4B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CB9DE-5952-3863-7303-BDE07D57B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FEB5CD-8E49-97F0-F5C7-000F3A5D0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13CA41-535F-8509-DE67-3A93B066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E68960-8F17-991B-6906-853165A0E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976F8-31B4-250B-68E0-E8CC2CCC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37E571-CECC-8C86-83BA-E4B52B98B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D0C9EE-CC86-D4D7-36BD-9C4B08975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1143B-E9C4-A0A0-B328-207BE019F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9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D8609B-9FAB-7DA4-6E1A-385CBB0A5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6F1912-190C-F388-C9BC-65414728B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4DEA1-88B0-C40D-5A99-76571D3B3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494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2F15-4C26-DACC-9C06-5896DEB4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014E0-F2D3-A857-2DF6-03813318F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DA30CA-473C-370C-4648-0C3270E66A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B7CAAA-BDC5-4D8F-4E94-5C710B3A0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475206-0C47-18BA-7121-7D4862906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BEB90-AC3D-9A41-9A33-6758BA4C8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8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9B2E9-21A3-CCED-0F6C-49525FADF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47AE4-95CB-DE24-DF20-18E3600C6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612C6-094B-2315-66C5-5ACE19BBAE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D3330-61CB-F557-076B-0C874F3CF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710128-2451-2F52-8613-6566B223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A10BC4-EAAF-C177-D554-FAD22394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94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E77F6C-734E-0553-2AF5-68A7E1B42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BEE6B9-6A62-0EE8-9CAA-21B3C191F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FBCB0-EF24-1A86-1593-2DD8116C97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B93A4-1411-4E9B-8B96-6911140A181D}" type="datetimeFigureOut">
              <a:rPr lang="en-US" smtClean="0"/>
              <a:t>22-Dec-22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BF4F2-4933-6CD9-7722-F542685C6A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5CA35-F866-1CCA-7D4E-6BAECF2C2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7FBA2-50AD-4E5B-8AD5-9350E0C2A4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72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etivist.org/debate/qatar-2022-world-cup-controversy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sa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gyptianchronicles.blogspot.com/2019/06/afcon-2019-great-opening-ceremony-and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panishfootballsports.blogspot.com/2018/06/fifa-world-cup-2018-spain-team-shirt.html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s://peoplesdispatch.org/2021/07/15/take-the-knee-and-stand-up-to-racism-solidarity-with-english-footballers/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sta_Rica_women's_national_volleyball_tea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rmany_national_football_team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europe-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goqatar.com/2019/05/its-final-2022-fifa-world-cup-in-qatar-to-feature-32-teams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stadium-flag-holding-cheering-58461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CB93B-C774-F618-1F53-50EC53908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B5733-A774-A12F-2329-F0AE3E08EF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BE87E84-DE86-CED1-9539-6FAA0F2BA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6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5A45518-F221-1F34-3A13-31A7DB5F1458}"/>
              </a:ext>
            </a:extLst>
          </p:cNvPr>
          <p:cNvSpPr txBox="1"/>
          <p:nvPr/>
        </p:nvSpPr>
        <p:spPr>
          <a:xfrm>
            <a:off x="0" y="6856392"/>
            <a:ext cx="12192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netivist.org/debate/qatar-2022-world-cup-controversy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331FC-6AC6-25A9-887F-B8F0214D7AC5}"/>
              </a:ext>
            </a:extLst>
          </p:cNvPr>
          <p:cNvSpPr txBox="1"/>
          <p:nvPr/>
        </p:nvSpPr>
        <p:spPr>
          <a:xfrm flipH="1">
            <a:off x="4884047" y="5349875"/>
            <a:ext cx="6905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5A310"/>
                </a:solidFill>
                <a:latin typeface="Amasis MT Pro Black" panose="02040A04050005020304" pitchFamily="18" charset="0"/>
              </a:rPr>
              <a:t>Analysis Made By: Marwan Mostafa</a:t>
            </a:r>
          </a:p>
        </p:txBody>
      </p:sp>
    </p:spTree>
    <p:extLst>
      <p:ext uri="{BB962C8B-B14F-4D97-AF65-F5344CB8AC3E}">
        <p14:creationId xmlns:p14="http://schemas.microsoft.com/office/powerpoint/2010/main" val="880223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rgentina vs Croatia LIVE: 2022 World Cup score, commentary &amp; updates from  semi-final - Live - BBC Sport">
            <a:extLst>
              <a:ext uri="{FF2B5EF4-FFF2-40B4-BE49-F238E27FC236}">
                <a16:creationId xmlns:a16="http://schemas.microsoft.com/office/drawing/2014/main" id="{972E6833-3129-8C46-8BC8-A6237F494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" y="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pPr algn="ctr"/>
            <a:r>
              <a:rPr lang="en-US" sz="5000" dirty="0"/>
              <a:t>Need More Energy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60EE9211-6867-597C-FEB7-3BC3DAD4D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Argentina &amp; Croatia are the most two teams that played minutes in the world cup with total of 690 minutes.</a:t>
            </a:r>
          </a:p>
        </p:txBody>
      </p:sp>
    </p:spTree>
    <p:extLst>
      <p:ext uri="{BB962C8B-B14F-4D97-AF65-F5344CB8AC3E}">
        <p14:creationId xmlns:p14="http://schemas.microsoft.com/office/powerpoint/2010/main" val="1984282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orld Cup 2022: France, the Reigning Champions, Manage Expectations and  Dispatch Australia | The New Yorker">
            <a:extLst>
              <a:ext uri="{FF2B5EF4-FFF2-40B4-BE49-F238E27FC236}">
                <a16:creationId xmlns:a16="http://schemas.microsoft.com/office/drawing/2014/main" id="{58898009-6235-BA96-E2E0-27EC03D9F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89" b="9091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72973"/>
            <a:ext cx="3753231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GOALS! GOALS! GOALS!</a:t>
            </a: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F1105FB1-6994-F5C7-C30B-D5C45A6DF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France is the most team that scored goals in the whole tournament with total of 16 goals (14 non-penalty)</a:t>
            </a:r>
          </a:p>
        </p:txBody>
      </p:sp>
    </p:spTree>
    <p:extLst>
      <p:ext uri="{BB962C8B-B14F-4D97-AF65-F5344CB8AC3E}">
        <p14:creationId xmlns:p14="http://schemas.microsoft.com/office/powerpoint/2010/main" val="3924848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Lionel Messi goal: Watch Argentina captain score penalty against France in  World Cup final | The Independent">
            <a:extLst>
              <a:ext uri="{FF2B5EF4-FFF2-40B4-BE49-F238E27FC236}">
                <a16:creationId xmlns:a16="http://schemas.microsoft.com/office/drawing/2014/main" id="{D61E467B-89A0-CBCA-B41E-0CC1CCAB0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23" b="290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b="1" dirty="0"/>
              <a:t>From The Spot</a:t>
            </a:r>
          </a:p>
        </p:txBody>
      </p:sp>
      <p:cxnSp>
        <p:nvCxnSpPr>
          <p:cNvPr id="4123" name="Straight Connector 412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Content Placeholder 4117">
            <a:extLst>
              <a:ext uri="{FF2B5EF4-FFF2-40B4-BE49-F238E27FC236}">
                <a16:creationId xmlns:a16="http://schemas.microsoft.com/office/drawing/2014/main" id="{582C96A1-1367-3681-22C1-867FE4C43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Argentina had the greatest number of penalties in the tournament with total of 5 penalties. They scored 4 of them.</a:t>
            </a:r>
          </a:p>
        </p:txBody>
      </p:sp>
    </p:spTree>
    <p:extLst>
      <p:ext uri="{BB962C8B-B14F-4D97-AF65-F5344CB8AC3E}">
        <p14:creationId xmlns:p14="http://schemas.microsoft.com/office/powerpoint/2010/main" val="1752832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2CC62A1-1B85-7E48-50F9-35F3393F1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9" r="-1" b="-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7" name="Freeform: Shape 512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Yellow!</a:t>
            </a:r>
          </a:p>
        </p:txBody>
      </p:sp>
      <p:sp>
        <p:nvSpPr>
          <p:cNvPr id="5138" name="Content Placeholder 5125">
            <a:extLst>
              <a:ext uri="{FF2B5EF4-FFF2-40B4-BE49-F238E27FC236}">
                <a16:creationId xmlns:a16="http://schemas.microsoft.com/office/drawing/2014/main" id="{D320DE43-9B63-8110-71C9-338ED7A69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2" y="5036944"/>
            <a:ext cx="9565028" cy="1249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Argentina is the most team that took yellow cards in the whole tournament.</a:t>
            </a:r>
          </a:p>
        </p:txBody>
      </p:sp>
    </p:spTree>
    <p:extLst>
      <p:ext uri="{BB962C8B-B14F-4D97-AF65-F5344CB8AC3E}">
        <p14:creationId xmlns:p14="http://schemas.microsoft.com/office/powerpoint/2010/main" val="318826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World Cup 2022: Morocco's tactical brilliance explained – DW – 12/07/2022">
            <a:extLst>
              <a:ext uri="{FF2B5EF4-FFF2-40B4-BE49-F238E27FC236}">
                <a16:creationId xmlns:a16="http://schemas.microsoft.com/office/drawing/2014/main" id="{C652A8C0-D2FA-8D94-C5F0-B34A2878F1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2" r="11281" b="1"/>
          <a:stretch/>
        </p:blipFill>
        <p:spPr bwMode="auto">
          <a:xfrm>
            <a:off x="21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pPr algn="ctr"/>
            <a:r>
              <a:rPr lang="en-US" sz="5000" b="1"/>
              <a:t>Sorry! We Are Closed.</a:t>
            </a:r>
            <a:endParaRPr lang="en-US" sz="5000" b="1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DAD398F3-FAB8-3839-D03B-2A7C4C8DD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Morocco is the most team that had clean sheets in the whole tournament with total of 4 clean sheets.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93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orld Cup 2022: 'Video-assisted refereeing subjects goals to conditions, as  well as emotions'">
            <a:extLst>
              <a:ext uri="{FF2B5EF4-FFF2-40B4-BE49-F238E27FC236}">
                <a16:creationId xmlns:a16="http://schemas.microsoft.com/office/drawing/2014/main" id="{FF5B984B-FF54-9480-3DCF-B573EEDBA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28" r="14765"/>
          <a:stretch/>
        </p:blipFill>
        <p:spPr bwMode="auto">
          <a:xfrm>
            <a:off x="20" y="10"/>
            <a:ext cx="7009876" cy="6857990"/>
          </a:xfrm>
          <a:custGeom>
            <a:avLst/>
            <a:gdLst/>
            <a:ahLst/>
            <a:cxnLst/>
            <a:rect l="l" t="t" r="r" b="b"/>
            <a:pathLst>
              <a:path w="7009896" h="6858000">
                <a:moveTo>
                  <a:pt x="0" y="0"/>
                </a:moveTo>
                <a:lnTo>
                  <a:pt x="7009896" y="0"/>
                </a:lnTo>
                <a:lnTo>
                  <a:pt x="7009896" y="1"/>
                </a:lnTo>
                <a:lnTo>
                  <a:pt x="6295211" y="1"/>
                </a:lnTo>
                <a:lnTo>
                  <a:pt x="6195255" y="380651"/>
                </a:lnTo>
                <a:cubicBezTo>
                  <a:pt x="5677600" y="2559611"/>
                  <a:pt x="5966601" y="4758249"/>
                  <a:pt x="6880029" y="6647018"/>
                </a:cubicBezTo>
                <a:lnTo>
                  <a:pt x="698828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5FDF4720-5445-47BE-89FE-E40D1AE6F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79" name="Freeform: Shape 7178">
            <a:extLst>
              <a:ext uri="{FF2B5EF4-FFF2-40B4-BE49-F238E27FC236}">
                <a16:creationId xmlns:a16="http://schemas.microsoft.com/office/drawing/2014/main" id="{AC8710B4-A815-4082-9E4F-F13A00070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1436" y="1396289"/>
            <a:ext cx="481995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Busted!</a:t>
            </a:r>
          </a:p>
        </p:txBody>
      </p:sp>
      <p:sp>
        <p:nvSpPr>
          <p:cNvPr id="7174" name="Content Placeholder 7173">
            <a:extLst>
              <a:ext uri="{FF2B5EF4-FFF2-40B4-BE49-F238E27FC236}">
                <a16:creationId xmlns:a16="http://schemas.microsoft.com/office/drawing/2014/main" id="{640D63E3-4875-CBB8-F80C-FE006D3F5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435" y="2871982"/>
            <a:ext cx="4819951" cy="31816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France is the most team that had penalties against with a total of 4 penalties. 3 were scored and 1 was missed.</a:t>
            </a:r>
          </a:p>
        </p:txBody>
      </p:sp>
    </p:spTree>
    <p:extLst>
      <p:ext uri="{BB962C8B-B14F-4D97-AF65-F5344CB8AC3E}">
        <p14:creationId xmlns:p14="http://schemas.microsoft.com/office/powerpoint/2010/main" val="1001433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12" name="Rectangle 8211">
            <a:extLst>
              <a:ext uri="{FF2B5EF4-FFF2-40B4-BE49-F238E27FC236}">
                <a16:creationId xmlns:a16="http://schemas.microsoft.com/office/drawing/2014/main" id="{620FDFD2-19AF-4124-A49A-BAC0929B1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4678" y="1882977"/>
            <a:ext cx="4391024" cy="1323439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Couldn’t Save It</a:t>
            </a:r>
          </a:p>
        </p:txBody>
      </p:sp>
      <p:pic>
        <p:nvPicPr>
          <p:cNvPr id="8196" name="Picture 4" descr="Saudis lose second World Cup game after stunning initial win over Argentina  | The Times of Israel">
            <a:extLst>
              <a:ext uri="{FF2B5EF4-FFF2-40B4-BE49-F238E27FC236}">
                <a16:creationId xmlns:a16="http://schemas.microsoft.com/office/drawing/2014/main" id="{90FB25CA-EC73-0433-CC96-D3A09566ED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7" r="1" b="14392"/>
          <a:stretch/>
        </p:blipFill>
        <p:spPr bwMode="auto">
          <a:xfrm>
            <a:off x="20" y="1"/>
            <a:ext cx="6088360" cy="3333749"/>
          </a:xfrm>
          <a:custGeom>
            <a:avLst/>
            <a:gdLst/>
            <a:ahLst/>
            <a:cxnLst/>
            <a:rect l="l" t="t" r="r" b="b"/>
            <a:pathLst>
              <a:path w="6088380" h="3333749">
                <a:moveTo>
                  <a:pt x="0" y="0"/>
                </a:moveTo>
                <a:lnTo>
                  <a:pt x="6088380" y="0"/>
                </a:lnTo>
                <a:lnTo>
                  <a:pt x="6088380" y="2202180"/>
                </a:lnTo>
                <a:lnTo>
                  <a:pt x="5913795" y="3333749"/>
                </a:lnTo>
                <a:lnTo>
                  <a:pt x="0" y="333374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VIDEO: Gareth Bale close to tears in interview after Wales' defeat to Iran">
            <a:extLst>
              <a:ext uri="{FF2B5EF4-FFF2-40B4-BE49-F238E27FC236}">
                <a16:creationId xmlns:a16="http://schemas.microsoft.com/office/drawing/2014/main" id="{8D213AF4-F090-F67C-B9DA-6D0771DCFC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656"/>
          <a:stretch/>
        </p:blipFill>
        <p:spPr bwMode="auto">
          <a:xfrm>
            <a:off x="20" y="3524252"/>
            <a:ext cx="6088360" cy="3333748"/>
          </a:xfrm>
          <a:custGeom>
            <a:avLst/>
            <a:gdLst/>
            <a:ahLst/>
            <a:cxnLst/>
            <a:rect l="l" t="t" r="r" b="b"/>
            <a:pathLst>
              <a:path w="6088380" h="3333748">
                <a:moveTo>
                  <a:pt x="0" y="0"/>
                </a:moveTo>
                <a:lnTo>
                  <a:pt x="5884403" y="0"/>
                </a:lnTo>
                <a:lnTo>
                  <a:pt x="5882640" y="11428"/>
                </a:lnTo>
                <a:lnTo>
                  <a:pt x="5562600" y="1931668"/>
                </a:lnTo>
                <a:lnTo>
                  <a:pt x="6088380" y="3333748"/>
                </a:lnTo>
                <a:lnTo>
                  <a:pt x="0" y="333374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14" name="Group 8213">
            <a:extLst>
              <a:ext uri="{FF2B5EF4-FFF2-40B4-BE49-F238E27FC236}">
                <a16:creationId xmlns:a16="http://schemas.microsoft.com/office/drawing/2014/main" id="{7F6F6FC6-9A5F-4E14-8105-15D94914A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70" y="544"/>
            <a:ext cx="874716" cy="6857455"/>
            <a:chOff x="5395370" y="544"/>
            <a:chExt cx="874716" cy="6857455"/>
          </a:xfrm>
        </p:grpSpPr>
        <p:sp>
          <p:nvSpPr>
            <p:cNvPr id="8215" name="Freeform: Shape 8214">
              <a:extLst>
                <a:ext uri="{FF2B5EF4-FFF2-40B4-BE49-F238E27FC236}">
                  <a16:creationId xmlns:a16="http://schemas.microsoft.com/office/drawing/2014/main" id="{2DCFA6DA-C89C-4BD9-A659-4E35D789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16" name="Freeform: Shape 8215">
              <a:extLst>
                <a:ext uri="{FF2B5EF4-FFF2-40B4-BE49-F238E27FC236}">
                  <a16:creationId xmlns:a16="http://schemas.microsoft.com/office/drawing/2014/main" id="{868AC5BD-C02C-4D96-813D-3C9ABB388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200" name="Content Placeholder 8199">
            <a:extLst>
              <a:ext uri="{FF2B5EF4-FFF2-40B4-BE49-F238E27FC236}">
                <a16:creationId xmlns:a16="http://schemas.microsoft.com/office/drawing/2014/main" id="{F4576D1A-0D26-3DA9-7D8B-3A533F697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Wales &amp; Saudi Arabia are the only 2 teams that conceded freekick goals in the tournament.</a:t>
            </a:r>
          </a:p>
        </p:txBody>
      </p:sp>
    </p:spTree>
    <p:extLst>
      <p:ext uri="{BB962C8B-B14F-4D97-AF65-F5344CB8AC3E}">
        <p14:creationId xmlns:p14="http://schemas.microsoft.com/office/powerpoint/2010/main" val="124513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7" name="Rectangle 9226">
            <a:extLst>
              <a:ext uri="{FF2B5EF4-FFF2-40B4-BE49-F238E27FC236}">
                <a16:creationId xmlns:a16="http://schemas.microsoft.com/office/drawing/2014/main" id="{620FDFD2-19AF-4124-A49A-BAC0929B1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By Fault</a:t>
            </a:r>
          </a:p>
        </p:txBody>
      </p:sp>
      <p:pic>
        <p:nvPicPr>
          <p:cNvPr id="9218" name="Picture 2" descr="Argentina 2-1 Australia: Goals and highlights - World Cup 2022">
            <a:extLst>
              <a:ext uri="{FF2B5EF4-FFF2-40B4-BE49-F238E27FC236}">
                <a16:creationId xmlns:a16="http://schemas.microsoft.com/office/drawing/2014/main" id="{4BEB78D2-3445-A0A9-3C38-65225CFDB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8" r="1" b="1"/>
          <a:stretch/>
        </p:blipFill>
        <p:spPr bwMode="auto">
          <a:xfrm>
            <a:off x="20" y="1"/>
            <a:ext cx="6088360" cy="3333749"/>
          </a:xfrm>
          <a:custGeom>
            <a:avLst/>
            <a:gdLst/>
            <a:ahLst/>
            <a:cxnLst/>
            <a:rect l="l" t="t" r="r" b="b"/>
            <a:pathLst>
              <a:path w="6088380" h="3333749">
                <a:moveTo>
                  <a:pt x="0" y="0"/>
                </a:moveTo>
                <a:lnTo>
                  <a:pt x="6088380" y="0"/>
                </a:lnTo>
                <a:lnTo>
                  <a:pt x="6088380" y="2202180"/>
                </a:lnTo>
                <a:lnTo>
                  <a:pt x="5913795" y="3333749"/>
                </a:lnTo>
                <a:lnTo>
                  <a:pt x="0" y="333374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fter Morocco Own Goal, Iran Wins World Cup Slugfest - The New York Times">
            <a:extLst>
              <a:ext uri="{FF2B5EF4-FFF2-40B4-BE49-F238E27FC236}">
                <a16:creationId xmlns:a16="http://schemas.microsoft.com/office/drawing/2014/main" id="{FDCC97ED-5536-F032-771F-097AE6784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" r="1" b="1"/>
          <a:stretch/>
        </p:blipFill>
        <p:spPr bwMode="auto">
          <a:xfrm>
            <a:off x="20" y="3524252"/>
            <a:ext cx="6088360" cy="3333748"/>
          </a:xfrm>
          <a:custGeom>
            <a:avLst/>
            <a:gdLst/>
            <a:ahLst/>
            <a:cxnLst/>
            <a:rect l="l" t="t" r="r" b="b"/>
            <a:pathLst>
              <a:path w="6088380" h="3333748">
                <a:moveTo>
                  <a:pt x="0" y="0"/>
                </a:moveTo>
                <a:lnTo>
                  <a:pt x="5884403" y="0"/>
                </a:lnTo>
                <a:lnTo>
                  <a:pt x="5882640" y="11428"/>
                </a:lnTo>
                <a:lnTo>
                  <a:pt x="5562600" y="1931668"/>
                </a:lnTo>
                <a:lnTo>
                  <a:pt x="6088380" y="3333748"/>
                </a:lnTo>
                <a:lnTo>
                  <a:pt x="0" y="333374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9" name="Group 9228">
            <a:extLst>
              <a:ext uri="{FF2B5EF4-FFF2-40B4-BE49-F238E27FC236}">
                <a16:creationId xmlns:a16="http://schemas.microsoft.com/office/drawing/2014/main" id="{7F6F6FC6-9A5F-4E14-8105-15D94914A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95370" y="544"/>
            <a:ext cx="874716" cy="6857455"/>
            <a:chOff x="5395370" y="544"/>
            <a:chExt cx="874716" cy="6857455"/>
          </a:xfrm>
        </p:grpSpPr>
        <p:sp>
          <p:nvSpPr>
            <p:cNvPr id="9230" name="Freeform: Shape 9229">
              <a:extLst>
                <a:ext uri="{FF2B5EF4-FFF2-40B4-BE49-F238E27FC236}">
                  <a16:creationId xmlns:a16="http://schemas.microsoft.com/office/drawing/2014/main" id="{2DCFA6DA-C89C-4BD9-A659-4E35D789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31" name="Freeform: Shape 9230">
              <a:extLst>
                <a:ext uri="{FF2B5EF4-FFF2-40B4-BE49-F238E27FC236}">
                  <a16:creationId xmlns:a16="http://schemas.microsoft.com/office/drawing/2014/main" id="{868AC5BD-C02C-4D96-813D-3C9ABB388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2404000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224" name="Content Placeholder 9223">
            <a:extLst>
              <a:ext uri="{FF2B5EF4-FFF2-40B4-BE49-F238E27FC236}">
                <a16:creationId xmlns:a16="http://schemas.microsoft.com/office/drawing/2014/main" id="{3782DE24-BD87-5412-43E7-2C36B3D56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Morocco &amp; Argentina are the only two teams that conceded own goals in the tournament.</a:t>
            </a:r>
          </a:p>
        </p:txBody>
      </p:sp>
    </p:spTree>
    <p:extLst>
      <p:ext uri="{BB962C8B-B14F-4D97-AF65-F5344CB8AC3E}">
        <p14:creationId xmlns:p14="http://schemas.microsoft.com/office/powerpoint/2010/main" val="678619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Neymar will not play again in World Cup group stage due to injury - Futbol  on FanNation">
            <a:extLst>
              <a:ext uri="{FF2B5EF4-FFF2-40B4-BE49-F238E27FC236}">
                <a16:creationId xmlns:a16="http://schemas.microsoft.com/office/drawing/2014/main" id="{26525B10-713D-78CF-8159-105FEA05B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8" r="-1" b="4501"/>
          <a:stretch/>
        </p:blipFill>
        <p:spPr bwMode="auto">
          <a:xfrm>
            <a:off x="0" y="-19049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>
            <a:normAutofit/>
          </a:bodyPr>
          <a:lstStyle/>
          <a:p>
            <a:r>
              <a:rPr lang="en-US" sz="3600" dirty="0"/>
              <a:t>Free Kicks</a:t>
            </a:r>
          </a:p>
        </p:txBody>
      </p:sp>
      <p:sp>
        <p:nvSpPr>
          <p:cNvPr id="10246" name="Content Placeholder 10245">
            <a:extLst>
              <a:ext uri="{FF2B5EF4-FFF2-40B4-BE49-F238E27FC236}">
                <a16:creationId xmlns:a16="http://schemas.microsoft.com/office/drawing/2014/main" id="{25268258-4D86-2387-056B-C0168B526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063" y="4856921"/>
            <a:ext cx="9565028" cy="12492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Brazil is the most team that had free kicks in the tournament with a total of 7 free kicks.</a:t>
            </a:r>
          </a:p>
        </p:txBody>
      </p:sp>
    </p:spTree>
    <p:extLst>
      <p:ext uri="{BB962C8B-B14F-4D97-AF65-F5344CB8AC3E}">
        <p14:creationId xmlns:p14="http://schemas.microsoft.com/office/powerpoint/2010/main" val="371106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dri: Spain and Barcelona team-mate Sergio Busquets kept me calm for World  Cup debut | Goal.com">
            <a:extLst>
              <a:ext uri="{FF2B5EF4-FFF2-40B4-BE49-F238E27FC236}">
                <a16:creationId xmlns:a16="http://schemas.microsoft.com/office/drawing/2014/main" id="{FB040D98-85A2-D8BD-1E94-CB0F8F5F3D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7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b="1" dirty="0"/>
              <a:t>Spain is the most team that made through passes in the whole tournament with a total of 11 through passes.</a:t>
            </a:r>
          </a:p>
        </p:txBody>
      </p:sp>
      <p:cxnSp>
        <p:nvCxnSpPr>
          <p:cNvPr id="11273" name="Straight Connector 1127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108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15C7A2-F504-2DB6-9EC8-7BBE00AB33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131" r="820"/>
          <a:stretch/>
        </p:blipFill>
        <p:spPr>
          <a:xfrm>
            <a:off x="606971" y="-3135"/>
            <a:ext cx="11588329" cy="6857999"/>
          </a:xfrm>
          <a:prstGeom prst="rect">
            <a:avLst/>
          </a:prstGeom>
        </p:spPr>
      </p:pic>
      <p:sp>
        <p:nvSpPr>
          <p:cNvPr id="40" name="Rectangle 1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419898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92A11-D9E9-CA28-967C-F60205A1B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49" y="721805"/>
            <a:ext cx="3874686" cy="214752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Group Stage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1188720" y="73152"/>
            <a:chExt cx="1178966" cy="232963"/>
          </a:xfrm>
        </p:grpSpPr>
        <p:sp>
          <p:nvSpPr>
            <p:cNvPr id="20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ontent Placeholder 9">
            <a:extLst>
              <a:ext uri="{FF2B5EF4-FFF2-40B4-BE49-F238E27FC236}">
                <a16:creationId xmlns:a16="http://schemas.microsoft.com/office/drawing/2014/main" id="{1C0CFCF0-D2CE-650B-6455-00EAE1107253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166649" y="3425865"/>
            <a:ext cx="76439" cy="45719"/>
          </a:xfrm>
        </p:spPr>
        <p:txBody>
          <a:bodyPr anchor="ctr">
            <a:normAutofit fontScale="25000" lnSpcReduction="20000"/>
          </a:bodyPr>
          <a:lstStyle/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F062FE-1F76-63A0-966A-55F9F740E81E}"/>
              </a:ext>
            </a:extLst>
          </p:cNvPr>
          <p:cNvSpPr txBox="1"/>
          <p:nvPr/>
        </p:nvSpPr>
        <p:spPr>
          <a:xfrm>
            <a:off x="12007269" y="6657943"/>
            <a:ext cx="1847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281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30" name="Rectangle 12329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>
            <a:normAutofit/>
          </a:bodyPr>
          <a:lstStyle/>
          <a:p>
            <a:r>
              <a:rPr lang="en-US"/>
              <a:t>Inside the field</a:t>
            </a:r>
          </a:p>
        </p:txBody>
      </p:sp>
      <p:cxnSp>
        <p:nvCxnSpPr>
          <p:cNvPr id="12332" name="Straight Connector 12331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France announces 26-man squad for the 2022 FIFA World Cup">
            <a:extLst>
              <a:ext uri="{FF2B5EF4-FFF2-40B4-BE49-F238E27FC236}">
                <a16:creationId xmlns:a16="http://schemas.microsoft.com/office/drawing/2014/main" id="{5966F5B5-E694-DE8E-C049-9EAAF1402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8" r="1" b="103"/>
          <a:stretch/>
        </p:blipFill>
        <p:spPr bwMode="auto">
          <a:xfrm>
            <a:off x="832104" y="2247471"/>
            <a:ext cx="6217920" cy="367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4" name="Content Placeholder 12293">
            <a:extLst>
              <a:ext uri="{FF2B5EF4-FFF2-40B4-BE49-F238E27FC236}">
                <a16:creationId xmlns:a16="http://schemas.microsoft.com/office/drawing/2014/main" id="{ACA5DDAA-7E5D-AA43-0B2D-2E276C9D4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8392" y="475487"/>
            <a:ext cx="3822192" cy="5451777"/>
          </a:xfrm>
        </p:spPr>
        <p:txBody>
          <a:bodyPr anchor="t"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sz="2200" dirty="0"/>
              <a:t>France has the highest number of shots in the tournament. But not the highest number of shots on target is it’s done by Argentina and Brazil.</a:t>
            </a:r>
          </a:p>
          <a:p>
            <a:pPr>
              <a:buFontTx/>
              <a:buChar char="-"/>
            </a:pPr>
            <a:r>
              <a:rPr lang="en-US" sz="2200" dirty="0"/>
              <a:t>France is the most team that made passes that lead to a shots.</a:t>
            </a:r>
          </a:p>
          <a:p>
            <a:pPr>
              <a:buFontTx/>
              <a:buChar char="-"/>
            </a:pPr>
            <a:r>
              <a:rPr lang="en-US" sz="2200" dirty="0"/>
              <a:t>France is the most team that made tackles.</a:t>
            </a:r>
          </a:p>
          <a:p>
            <a:pPr>
              <a:buFontTx/>
              <a:buChar char="-"/>
            </a:pPr>
            <a:r>
              <a:rPr lang="en-US" sz="2200" dirty="0"/>
              <a:t>France is the most team that made tackles in the defensive third.</a:t>
            </a:r>
          </a:p>
          <a:p>
            <a:pPr>
              <a:buFontTx/>
              <a:buChar char="-"/>
            </a:pPr>
            <a:r>
              <a:rPr lang="en-US" sz="2200" dirty="0"/>
              <a:t>France is the most team that made dribbles</a:t>
            </a:r>
          </a:p>
          <a:p>
            <a:pPr>
              <a:buFontTx/>
              <a:buChar char="-"/>
            </a:pPr>
            <a:r>
              <a:rPr lang="en-US" sz="2200" dirty="0"/>
              <a:t>France is the most team that won air balls.</a:t>
            </a:r>
          </a:p>
          <a:p>
            <a:pPr>
              <a:buFontTx/>
              <a:buChar char="-"/>
            </a:pPr>
            <a:r>
              <a:rPr lang="en-US" sz="2200" dirty="0"/>
              <a:t>France is the most team that made interceptions.</a:t>
            </a:r>
          </a:p>
        </p:txBody>
      </p:sp>
    </p:spTree>
    <p:extLst>
      <p:ext uri="{BB962C8B-B14F-4D97-AF65-F5344CB8AC3E}">
        <p14:creationId xmlns:p14="http://schemas.microsoft.com/office/powerpoint/2010/main" val="434379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21" name="Rectangle 1332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>
            <a:normAutofit/>
          </a:bodyPr>
          <a:lstStyle/>
          <a:p>
            <a:r>
              <a:rPr lang="en-US" dirty="0"/>
              <a:t>Inside The Field</a:t>
            </a:r>
          </a:p>
        </p:txBody>
      </p:sp>
      <p:cxnSp>
        <p:nvCxnSpPr>
          <p:cNvPr id="13323" name="Straight Connector 1332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4" name="Picture 2" descr="Croatia World Cup 2022 squad list, results, fixtures and latest odds">
            <a:extLst>
              <a:ext uri="{FF2B5EF4-FFF2-40B4-BE49-F238E27FC236}">
                <a16:creationId xmlns:a16="http://schemas.microsoft.com/office/drawing/2014/main" id="{D4E63B7E-3F7E-517B-34DF-DB38C651D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104" y="2152040"/>
            <a:ext cx="6217920" cy="387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8" name="Content Placeholder 13317">
            <a:extLst>
              <a:ext uri="{FF2B5EF4-FFF2-40B4-BE49-F238E27FC236}">
                <a16:creationId xmlns:a16="http://schemas.microsoft.com/office/drawing/2014/main" id="{1C607A53-EEA8-DFE9-9DD1-5483DD7F9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6" y="2002536"/>
            <a:ext cx="3822192" cy="4169664"/>
          </a:xfrm>
        </p:spPr>
        <p:txBody>
          <a:bodyPr anchor="t"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sz="2200" dirty="0"/>
              <a:t>Croatia is the most team that made crosses (inside and outside penalty area)</a:t>
            </a:r>
          </a:p>
          <a:p>
            <a:pPr>
              <a:buFontTx/>
              <a:buChar char="-"/>
            </a:pPr>
            <a:r>
              <a:rPr lang="en-US" sz="2200" dirty="0"/>
              <a:t>Croatia is the most team that played through ins.</a:t>
            </a:r>
          </a:p>
          <a:p>
            <a:pPr>
              <a:buFontTx/>
              <a:buChar char="-"/>
            </a:pPr>
            <a:r>
              <a:rPr lang="en-US" sz="2200" dirty="0"/>
              <a:t>Croatia is the second-most team that made touches in the middle third.</a:t>
            </a:r>
          </a:p>
          <a:p>
            <a:pPr>
              <a:buFontTx/>
              <a:buChar char="-"/>
            </a:pPr>
            <a:r>
              <a:rPr lang="en-US" sz="2200" dirty="0"/>
              <a:t>Croatia is the most team that made tackles in the middle third.</a:t>
            </a:r>
          </a:p>
          <a:p>
            <a:pPr>
              <a:buFontTx/>
              <a:buChar char="-"/>
            </a:pPr>
            <a:r>
              <a:rPr lang="en-US" sz="2200" dirty="0"/>
              <a:t>Croatia is the most team that recovered ball after being lost.</a:t>
            </a:r>
          </a:p>
          <a:p>
            <a:pPr>
              <a:buFontTx/>
              <a:buChar char="-"/>
            </a:pPr>
            <a:r>
              <a:rPr lang="en-US" sz="2200" dirty="0"/>
              <a:t>Croatia is the most team that blocked shots.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8111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5" name="Rectangle 1434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>
            <a:normAutofit/>
          </a:bodyPr>
          <a:lstStyle/>
          <a:p>
            <a:r>
              <a:rPr lang="en-US" dirty="0"/>
              <a:t>Inside The Field</a:t>
            </a:r>
          </a:p>
        </p:txBody>
      </p:sp>
      <p:cxnSp>
        <p:nvCxnSpPr>
          <p:cNvPr id="14347" name="Straight Connector 1434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FIFA World Cup Qatar 2022 | APNews">
            <a:extLst>
              <a:ext uri="{FF2B5EF4-FFF2-40B4-BE49-F238E27FC236}">
                <a16:creationId xmlns:a16="http://schemas.microsoft.com/office/drawing/2014/main" id="{AF1F0B35-F1E6-8276-360D-EDB89494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104" y="2012137"/>
            <a:ext cx="6217920" cy="415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Content Placeholder 14341">
            <a:extLst>
              <a:ext uri="{FF2B5EF4-FFF2-40B4-BE49-F238E27FC236}">
                <a16:creationId xmlns:a16="http://schemas.microsoft.com/office/drawing/2014/main" id="{1FEBCAE6-B9F5-E56B-2F81-286F5C1671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1390" y="1212422"/>
            <a:ext cx="4396932" cy="4855463"/>
          </a:xfrm>
        </p:spPr>
        <p:txBody>
          <a:bodyPr anchor="t">
            <a:normAutofit fontScale="77500" lnSpcReduction="20000"/>
          </a:bodyPr>
          <a:lstStyle/>
          <a:p>
            <a:pPr>
              <a:buFontTx/>
              <a:buChar char="-"/>
            </a:pPr>
            <a:r>
              <a:rPr lang="en-US" sz="2200" dirty="0"/>
              <a:t>Argentina is the most team that made passes.</a:t>
            </a:r>
          </a:p>
          <a:p>
            <a:pPr>
              <a:buFontTx/>
              <a:buChar char="-"/>
            </a:pPr>
            <a:r>
              <a:rPr lang="en-US" sz="2200" dirty="0"/>
              <a:t>Argentina is the most team that made passes to penalty area.</a:t>
            </a:r>
          </a:p>
          <a:p>
            <a:pPr>
              <a:buFontTx/>
              <a:buChar char="-"/>
            </a:pPr>
            <a:r>
              <a:rPr lang="en-US" sz="2200" dirty="0"/>
              <a:t>Argentina is the most team that played corners.</a:t>
            </a:r>
          </a:p>
          <a:p>
            <a:pPr>
              <a:buFontTx/>
              <a:buChar char="-"/>
            </a:pPr>
            <a:r>
              <a:rPr lang="en-US" sz="2200" dirty="0"/>
              <a:t>Argentina is the most team that made offsides.</a:t>
            </a:r>
          </a:p>
          <a:p>
            <a:pPr>
              <a:buFontTx/>
              <a:buChar char="-"/>
            </a:pPr>
            <a:r>
              <a:rPr lang="en-US" sz="2200" dirty="0"/>
              <a:t>Argentina is the most team that touched the ball in the middle third.</a:t>
            </a:r>
          </a:p>
          <a:p>
            <a:pPr>
              <a:buFontTx/>
              <a:buChar char="-"/>
            </a:pPr>
            <a:r>
              <a:rPr lang="en-US" sz="2200" dirty="0"/>
              <a:t>Argentina is the second-most team that made tackles in the defensive third.</a:t>
            </a:r>
          </a:p>
          <a:p>
            <a:pPr>
              <a:buFontTx/>
              <a:buChar char="-"/>
            </a:pPr>
            <a:r>
              <a:rPr lang="en-US" sz="2200" dirty="0"/>
              <a:t>Argentina is the most team that lost the ball.</a:t>
            </a:r>
          </a:p>
          <a:p>
            <a:pPr>
              <a:buFontTx/>
              <a:buChar char="-"/>
            </a:pPr>
            <a:r>
              <a:rPr lang="en-US" sz="2200" dirty="0"/>
              <a:t>Argentina is the most team that lost air balls.</a:t>
            </a:r>
          </a:p>
          <a:p>
            <a:pPr>
              <a:buFontTx/>
              <a:buChar char="-"/>
            </a:pPr>
            <a:r>
              <a:rPr lang="en-US" sz="2200" dirty="0"/>
              <a:t>Argentina is the most team that committed fouls.</a:t>
            </a:r>
          </a:p>
          <a:p>
            <a:pPr>
              <a:buFontTx/>
              <a:buChar char="-"/>
            </a:pPr>
            <a:r>
              <a:rPr lang="en-US" sz="2200" dirty="0"/>
              <a:t>Argentina is the most team that won fouls.</a:t>
            </a:r>
          </a:p>
          <a:p>
            <a:pPr>
              <a:buFontTx/>
              <a:buChar char="-"/>
            </a:pPr>
            <a:r>
              <a:rPr lang="en-US" sz="2200" dirty="0"/>
              <a:t>Argentina is the most team that blocked passes.</a:t>
            </a:r>
          </a:p>
        </p:txBody>
      </p:sp>
    </p:spTree>
    <p:extLst>
      <p:ext uri="{BB962C8B-B14F-4D97-AF65-F5344CB8AC3E}">
        <p14:creationId xmlns:p14="http://schemas.microsoft.com/office/powerpoint/2010/main" val="47738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group of football players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897495FF-1AF4-AD63-BC9F-8F7C8AC3CE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547" r="-1" b="6834"/>
          <a:stretch/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8" name="Picture 7" descr="A group of football players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116AD9A9-03AB-49CD-40C4-FC5FA719F0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3548" r="-1" b="2574"/>
          <a:stretch/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F87DE-33A4-ACE1-FD39-A1761B1EC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5219"/>
            <a:ext cx="539591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Most Goals</a:t>
            </a:r>
            <a:b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 Group Stage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3D65ABD-60E9-9FD2-A053-8E1319DCC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2075"/>
            <a:ext cx="5395912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Spain &amp; England scored the greatest number of goals in group stage with total of 9 goals.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C7E4F0E-27B3-615B-E66B-E68F847B5F97}"/>
              </a:ext>
            </a:extLst>
          </p:cNvPr>
          <p:cNvSpPr txBox="1"/>
          <p:nvPr/>
        </p:nvSpPr>
        <p:spPr>
          <a:xfrm>
            <a:off x="9751907" y="3481346"/>
            <a:ext cx="2440092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panishfootballsports.blogspot.com/2018/06/fifa-world-cup-2018-spain-team-shir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4ED83-A62A-C0FD-E8E0-811CB3693799}"/>
              </a:ext>
            </a:extLst>
          </p:cNvPr>
          <p:cNvSpPr txBox="1"/>
          <p:nvPr/>
        </p:nvSpPr>
        <p:spPr>
          <a:xfrm>
            <a:off x="12007269" y="6657949"/>
            <a:ext cx="1847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39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Icon&#10;&#10;Description automatically generated with medium confidence">
            <a:extLst>
              <a:ext uri="{FF2B5EF4-FFF2-40B4-BE49-F238E27FC236}">
                <a16:creationId xmlns:a16="http://schemas.microsoft.com/office/drawing/2014/main" id="{82BCECDA-60D3-B9E7-F6A9-66A3AAB03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5121" t="9091" r="25922" b="-5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83CA5-103B-3FC1-1F2E-0A98E5A63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/>
              <a:t>Most Conceded Goals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EF89025-D652-F5A2-BE65-2FE749910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Costa Rica conceded the greatest number of goals in group stage (and in whole tournament) with total of 11 goals.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B765E-0830-2305-43B7-C2641B6005E5}"/>
              </a:ext>
            </a:extLst>
          </p:cNvPr>
          <p:cNvSpPr txBox="1"/>
          <p:nvPr/>
        </p:nvSpPr>
        <p:spPr>
          <a:xfrm>
            <a:off x="12007269" y="6657945"/>
            <a:ext cx="1847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84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oup&#10;&#10;Description automatically generated">
            <a:extLst>
              <a:ext uri="{FF2B5EF4-FFF2-40B4-BE49-F238E27FC236}">
                <a16:creationId xmlns:a16="http://schemas.microsoft.com/office/drawing/2014/main" id="{EFBDBED7-7F98-4406-C99B-49D124E39B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925" r="477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31875"/>
            <a:ext cx="5266155" cy="1325563"/>
          </a:xfrm>
        </p:spPr>
        <p:txBody>
          <a:bodyPr>
            <a:normAutofit/>
          </a:bodyPr>
          <a:lstStyle/>
          <a:p>
            <a:r>
              <a:rPr lang="en-US" dirty="0"/>
              <a:t>Most Number Of Expected Goals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5739B14-3F9F-04EA-8513-FCB282322E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703639"/>
            <a:ext cx="3941499" cy="415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Germany had the greatest number of expected goals in 1 match with a value of 10.1 goals.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A16D8-CB06-22E8-A5A8-719AF16874AE}"/>
              </a:ext>
            </a:extLst>
          </p:cNvPr>
          <p:cNvSpPr txBox="1"/>
          <p:nvPr/>
        </p:nvSpPr>
        <p:spPr>
          <a:xfrm>
            <a:off x="12007269" y="6657945"/>
            <a:ext cx="1847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43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Rectangle 105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Content Placeholder 1051">
            <a:extLst>
              <a:ext uri="{FF2B5EF4-FFF2-40B4-BE49-F238E27FC236}">
                <a16:creationId xmlns:a16="http://schemas.microsoft.com/office/drawing/2014/main" id="{68F7FD8D-71E9-A06A-083B-EA4BD3656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511" y="3210290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Group E had the greatest number of goals in group stage with total of 22 goals.</a:t>
            </a:r>
          </a:p>
        </p:txBody>
      </p: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Premium Vector | Qatar world cup 2022 group e participating countries">
            <a:extLst>
              <a:ext uri="{FF2B5EF4-FFF2-40B4-BE49-F238E27FC236}">
                <a16:creationId xmlns:a16="http://schemas.microsoft.com/office/drawing/2014/main" id="{1154993C-A808-CF1D-DD45-517580DDA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5" r="-1" b="11734"/>
          <a:stretch/>
        </p:blipFill>
        <p:spPr bwMode="auto">
          <a:xfrm>
            <a:off x="6096000" y="1987692"/>
            <a:ext cx="5666547" cy="318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94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</a:rPr>
              <a:t>Doing It All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BEBBD69-C999-7A77-5F35-0017A4902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73" y="3001145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European teams are the most teams that scored goals in the group stage, and the most teams that conceded goals as well.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text, lit, dark&#10;&#10;Description automatically generated">
            <a:extLst>
              <a:ext uri="{FF2B5EF4-FFF2-40B4-BE49-F238E27FC236}">
                <a16:creationId xmlns:a16="http://schemas.microsoft.com/office/drawing/2014/main" id="{C17D5C57-9DDF-4AED-48CD-6C79F5B61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25453" y="1329331"/>
            <a:ext cx="5666547" cy="4199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87EF47-33FA-8C97-FF1D-C9C264DC0584}"/>
              </a:ext>
            </a:extLst>
          </p:cNvPr>
          <p:cNvSpPr txBox="1"/>
          <p:nvPr/>
        </p:nvSpPr>
        <p:spPr>
          <a:xfrm>
            <a:off x="12007269" y="5328614"/>
            <a:ext cx="18473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890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water, building&#10;&#10;Description automatically generated">
            <a:extLst>
              <a:ext uri="{FF2B5EF4-FFF2-40B4-BE49-F238E27FC236}">
                <a16:creationId xmlns:a16="http://schemas.microsoft.com/office/drawing/2014/main" id="{D5F36480-CE41-12C4-36C5-B7FB60782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3817" y="457201"/>
            <a:ext cx="10634663" cy="5943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458AEC-5D35-DE49-E1F2-C99F99D8FDE7}"/>
              </a:ext>
            </a:extLst>
          </p:cNvPr>
          <p:cNvSpPr txBox="1"/>
          <p:nvPr/>
        </p:nvSpPr>
        <p:spPr>
          <a:xfrm>
            <a:off x="777875" y="5211763"/>
            <a:ext cx="10634663" cy="11890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endParaRPr lang="en-US" sz="1300" dirty="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FFE396-16F4-A9D4-04F8-A2D939425082}"/>
              </a:ext>
            </a:extLst>
          </p:cNvPr>
          <p:cNvSpPr txBox="1"/>
          <p:nvPr/>
        </p:nvSpPr>
        <p:spPr>
          <a:xfrm flipH="1">
            <a:off x="6091148" y="1238065"/>
            <a:ext cx="47755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Whole Tournament</a:t>
            </a:r>
          </a:p>
        </p:txBody>
      </p:sp>
    </p:spTree>
    <p:extLst>
      <p:ext uri="{BB962C8B-B14F-4D97-AF65-F5344CB8AC3E}">
        <p14:creationId xmlns:p14="http://schemas.microsoft.com/office/powerpoint/2010/main" val="3576088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ext, person, stadium&#10;&#10;Description automatically generated">
            <a:extLst>
              <a:ext uri="{FF2B5EF4-FFF2-40B4-BE49-F238E27FC236}">
                <a16:creationId xmlns:a16="http://schemas.microsoft.com/office/drawing/2014/main" id="{DCEAB199-18BB-BD79-8ED1-6A912EFE7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848" t="9091" r="1807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69AF2-67CB-711E-7B86-D1377E2E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pPr algn="ctr"/>
            <a:r>
              <a:rPr lang="en-US" sz="3200" b="1" dirty="0"/>
              <a:t>So Many Options!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5335E5-98D5-9454-77B1-1E53F978ED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700" dirty="0"/>
              <a:t>Brazil is the most team that used players in the world cup with total number of 26 players.</a:t>
            </a:r>
          </a:p>
        </p:txBody>
      </p:sp>
    </p:spTree>
    <p:extLst>
      <p:ext uri="{BB962C8B-B14F-4D97-AF65-F5344CB8AC3E}">
        <p14:creationId xmlns:p14="http://schemas.microsoft.com/office/powerpoint/2010/main" val="18860881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680</Words>
  <Application>Microsoft Office PowerPoint</Application>
  <PresentationFormat>Widescreen</PresentationFormat>
  <Paragraphs>62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Amasis MT Pro Black</vt:lpstr>
      <vt:lpstr>Arial</vt:lpstr>
      <vt:lpstr>Calibri</vt:lpstr>
      <vt:lpstr>Calibri Light</vt:lpstr>
      <vt:lpstr>Tw Cen MT</vt:lpstr>
      <vt:lpstr>Office Theme</vt:lpstr>
      <vt:lpstr>PowerPoint Presentation</vt:lpstr>
      <vt:lpstr>Group Stage</vt:lpstr>
      <vt:lpstr>Most Goals In Group Stage</vt:lpstr>
      <vt:lpstr>Most Conceded Goals</vt:lpstr>
      <vt:lpstr>Most Number Of Expected Goals</vt:lpstr>
      <vt:lpstr>PowerPoint Presentation</vt:lpstr>
      <vt:lpstr>Doing It All</vt:lpstr>
      <vt:lpstr>PowerPoint Presentation</vt:lpstr>
      <vt:lpstr>So Many Options!</vt:lpstr>
      <vt:lpstr>Need More Energy</vt:lpstr>
      <vt:lpstr>GOALS! GOALS! GOALS!</vt:lpstr>
      <vt:lpstr>From The Spot</vt:lpstr>
      <vt:lpstr>Yellow!</vt:lpstr>
      <vt:lpstr>Sorry! We Are Closed.</vt:lpstr>
      <vt:lpstr>Busted!</vt:lpstr>
      <vt:lpstr>Couldn’t Save It</vt:lpstr>
      <vt:lpstr>By Fault</vt:lpstr>
      <vt:lpstr>Free Kicks</vt:lpstr>
      <vt:lpstr>Spain is the most team that made through passes in the whole tournament with a total of 11 through passes.</vt:lpstr>
      <vt:lpstr>Inside the field</vt:lpstr>
      <vt:lpstr>Inside The Field</vt:lpstr>
      <vt:lpstr>Inside The Field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marawan mostafa mahmoud</dc:creator>
  <cp:lastModifiedBy>marawan mostafa mahmoud</cp:lastModifiedBy>
  <cp:revision>1</cp:revision>
  <dcterms:created xsi:type="dcterms:W3CDTF">2022-12-22T19:40:54Z</dcterms:created>
  <dcterms:modified xsi:type="dcterms:W3CDTF">2022-12-22T21:23:55Z</dcterms:modified>
</cp:coreProperties>
</file>